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34"/>
  </p:notesMasterIdLst>
  <p:sldIdLst>
    <p:sldId id="1455" r:id="rId2"/>
    <p:sldId id="2303" r:id="rId3"/>
    <p:sldId id="2305" r:id="rId4"/>
    <p:sldId id="2315" r:id="rId5"/>
    <p:sldId id="2306" r:id="rId6"/>
    <p:sldId id="2307" r:id="rId7"/>
    <p:sldId id="2308" r:id="rId8"/>
    <p:sldId id="2309" r:id="rId9"/>
    <p:sldId id="2329" r:id="rId10"/>
    <p:sldId id="2310" r:id="rId11"/>
    <p:sldId id="2311" r:id="rId12"/>
    <p:sldId id="2312" r:id="rId13"/>
    <p:sldId id="2313" r:id="rId14"/>
    <p:sldId id="2314" r:id="rId15"/>
    <p:sldId id="2254" r:id="rId16"/>
    <p:sldId id="2246" r:id="rId17"/>
    <p:sldId id="2248" r:id="rId18"/>
    <p:sldId id="2249" r:id="rId19"/>
    <p:sldId id="2250" r:id="rId20"/>
    <p:sldId id="2251" r:id="rId21"/>
    <p:sldId id="2252" r:id="rId22"/>
    <p:sldId id="2270" r:id="rId23"/>
    <p:sldId id="2271" r:id="rId24"/>
    <p:sldId id="2272" r:id="rId25"/>
    <p:sldId id="2273" r:id="rId26"/>
    <p:sldId id="2331" r:id="rId27"/>
    <p:sldId id="2330" r:id="rId28"/>
    <p:sldId id="2332" r:id="rId29"/>
    <p:sldId id="2325" r:id="rId30"/>
    <p:sldId id="2326" r:id="rId31"/>
    <p:sldId id="2327" r:id="rId32"/>
    <p:sldId id="232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09" autoAdjust="0"/>
    <p:restoredTop sz="99467" autoAdjust="0"/>
  </p:normalViewPr>
  <p:slideViewPr>
    <p:cSldViewPr>
      <p:cViewPr varScale="1">
        <p:scale>
          <a:sx n="115" d="100"/>
          <a:sy n="115" d="100"/>
        </p:scale>
        <p:origin x="1314"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779884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3393982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3167174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3690777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3280847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3164694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2310352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966355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79052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2611491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1427130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184400"/>
            <a:ext cx="697577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س6)افرادي كه در شهر محل خدمت خود داراي مسكن بوده و قانوناً واجد شرايط دريافت خانه سازماني نمي‌باشند ولي با كتمان آن در خانه سازماني ساكن هستند چه حكمي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ج)سكونت در خانه‌هاي سازماني ضابطه و مقررات خاص خود را دارد كه بايد بر طبق آن عمل شود و خلاف آن جايز نيست و ضمان هم 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58829534"/>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3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س7)اگر چنانچه كسي خود در مكان محل خدمت داراي ساختمان شخصي باشد آيا مي‌تواند از منازل سپاه استفاده نمايد؟ حكم آن را بيان نمائيد.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3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كسي كه در محل خدمت داراي ملك شخصي است نمي‌تواند از خانه‌هاي سازماني استفاده كند مگر اينكه به دليل مسائل حفاظتي و امنيتي باشد يا ضرورت داشته باشد كه در اين صورت طبق ضوابط و مقررات معيّنه عمل مي‌نمايند.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24246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س8)منازل سازماني كه به صورت رابطه اي به افراد واگذار مي شود در حالي كه افراد با امتياز بيشتر نيز وجود دارند به اين افراد منزل سازماني واگذار نشده است براي فردي كه در منزل مسكوني سازمان ساكن است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ج)استفاده از خانه هاي سازماني توسط افرادي كه واجد شرايط نيستند جايز نيست ولي اگر فرد ساكن طبق قانون و مقررات، مجاز به استفاده از آن خانه باشد تصرف او مانعي ندارد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5396837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30000"/>
              </a:lnSpc>
              <a:buNone/>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س9)افرادی که درمنازل سازمانی ساکنندونسبت به خریدمسکن اقدام می نمایند،چه تکلیفی دارند؟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30000"/>
              </a:lnSpc>
              <a:buNone/>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ج)باید اقدام به تخلیه منازل تحت تصرف نموده ودرصورت عدم مبادرت به تخلیه،تصرف درخانه سازمانی حکم غصب دارد.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30000"/>
              </a:lnSpc>
              <a:buNone/>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 کارکنانی که درراستای اعطای تسهیلات مسکن درپروژه های مسکونی ثبت نام نموده و درعین حال درمنازل سازمانی سکونت دارند،آیامجازبه استفاده ازمنازل سازمانی هستند؟                                                                             ج)مجازندتازمان تکمیل وواگذاری پروژه ازخانه سازمانی استفاده نمایند مشروط براین که ازسقف تعیین شده تجاوزننماید.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18933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fontScale="925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 افرادی که از امتياز مسكن استفاده نموده و هم اكنون داراي منزل شخصي مي باشند ليكن خانه هاي خود را اجاره داده و عليرغم تقاضا از سوي ديگران در خانه هاي سازماني سپاه سكونت دارند   استفاده از اين منازل براي چنين اشخاصي داراي چه حكمی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طبق ضوابط و مقررات مجاز به استفاده نباشند، تصرفات آنان حكم غصب را 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س12)در برخي رستورانها به ازاي سه پرس غذا، شش پرس از كارت يكسان سازي كم مي كنند و در عوض، پولي از شخص دريافت نمي كنند. حكم مسأله فوق 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ج)بستگی به مقررات مربوطه دارد،اگرمنع شده باشد جایزنیست و نوعي دروغ گفتن به سامانه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630706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5443798"/>
          </a:xfrm>
          <a:prstGeom prst="rect">
            <a:avLst/>
          </a:prstGeom>
        </p:spPr>
        <p:txBody>
          <a:bodyPr wrap="square">
            <a:spAutoFit/>
          </a:bodyPr>
          <a:lstStyle/>
          <a:p>
            <a:pPr algn="ctr" rtl="1">
              <a:lnSpc>
                <a:spcPct val="150000"/>
              </a:lnSpc>
            </a:pPr>
            <a:r>
              <a:rPr lang="fa-IR"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8/5-حکم </a:t>
            </a: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دریافت ودیعه مسکن بافرض استفاده ازمنازل سازمانی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س13)آيا افرادي كه از منازل سازماني سپاه استفاده مي كنند مجاز به دريافت وديعه مسكن مي باشند و فرماندهان و مديران مجاز به پرداخت وديعه به نفر يا افراد يادشده مي باشند يا خير؟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 فرض اين مطلب حكم شرعي آن را بيان كنيد.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ج)اينگونه امور شرعاً تابع ضوابط و مقررات است و تشخيص آن نيز شرعاً به عهده واحد مربوطه است. اگر دريافت كننده بداند كه خلاف مقررات است نبايد بگيرد و پرداخت كننده نيز شرعاً مسئول اقدام خود مي باشد.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46510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233264"/>
            <a:ext cx="8640960" cy="66247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2400" b="1" cap="all" dirty="0" smtClean="0">
                <a:ln w="0"/>
                <a:solidFill>
                  <a:srgbClr val="7030A0"/>
                </a:solidFill>
                <a:cs typeface="B Nazanin" pitchFamily="2" charset="-78"/>
              </a:rPr>
              <a:t>8/6- </a:t>
            </a:r>
            <a:r>
              <a:rPr lang="fa-IR" sz="2400" b="1" cap="all" dirty="0">
                <a:ln w="0"/>
                <a:solidFill>
                  <a:srgbClr val="7030A0"/>
                </a:solidFill>
                <a:cs typeface="B Nazanin" pitchFamily="2" charset="-78"/>
              </a:rPr>
              <a:t>استفاده ازخدمات وتسهیلات برخلاف مجوز مسئولین دارای اذن شرعی وقانونی                               </a:t>
            </a: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س14)عده‎ای از ساکنین خانه‎های سازمانی ، مدت سکونتشان به  پایان رسیده است و برخلاف اخطاریه‎های صادره از سوی مسئولین ذیربط مبنی بر تخلیه، همچنان در ماندن در منازل اصرار می‎ورزند حکم شرعی خواندن نماز و سایر تصرفات آن چیست؟   </a:t>
            </a:r>
          </a:p>
          <a:p>
            <a:pPr algn="ctr" rtl="1">
              <a:lnSpc>
                <a:spcPct val="150000"/>
              </a:lnSpc>
            </a:pPr>
            <a:r>
              <a:rPr lang="fa-IR" sz="2400" b="1" cap="all" dirty="0">
                <a:ln w="0"/>
                <a:solidFill>
                  <a:srgbClr val="7030A0"/>
                </a:solidFill>
                <a:cs typeface="B Nazanin" pitchFamily="2" charset="-78"/>
              </a:rPr>
              <a:t>ج) تصرف عدواني است و غصب منفعت تلقي مي‌شود و نماز باطل است، مگر از مسؤولين مربوطه تقاضاي تمديد مهلت نمايد و موافقت شود. </a:t>
            </a:r>
          </a:p>
          <a:p>
            <a:pPr algn="ctr" rtl="1">
              <a:lnSpc>
                <a:spcPct val="150000"/>
              </a:lnSpc>
            </a:pPr>
            <a:r>
              <a:rPr lang="fa-IR" sz="2400" b="1" cap="all" dirty="0">
                <a:ln w="0"/>
                <a:solidFill>
                  <a:srgbClr val="7030A0"/>
                </a:solidFill>
                <a:cs typeface="B Nazanin" pitchFamily="2" charset="-78"/>
              </a:rPr>
              <a:t>بنابراین،اگر از طرف مسئولين مربوطه مجاز به استفاده از آن خانه بعد از مهلت مقرر نباشد تصرفات او در آن حكم غصب را دارد.( اجوبه الاستفتائات - س 376)</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863715"/>
            <a:ext cx="8055896" cy="452431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0"/>
                <a:solidFill>
                  <a:srgbClr val="7030A0"/>
                </a:solidFill>
                <a:cs typeface="B Nazanin" pitchFamily="2" charset="-78"/>
              </a:rPr>
              <a:t>8/7- </a:t>
            </a:r>
            <a:r>
              <a:rPr lang="fa-IR" sz="2400" b="1" cap="all" dirty="0">
                <a:ln w="0"/>
                <a:solidFill>
                  <a:srgbClr val="7030A0"/>
                </a:solidFill>
                <a:cs typeface="B Nazanin" pitchFamily="2" charset="-78"/>
              </a:rPr>
              <a:t>هزینه کردن وام دریافتی درغیرموارد موردتوافق و قرارداد</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س15) آيا وام هاي دریافتی مانند وام مسکن  را در صورت عدم نياز مي توان در موارد ديگر مانند زيارت و خريد خودرو صرف كرد؟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ج)شرعاً بايد وام براي هر موضوعي كه گرفته شده و وام دهنده شرط كرده باشد مصرف شود، و هزينه نمودن آن در موارد ديگر جايز نيست؛ بنابراین ،اگر تحت عنوان عقود ديگر مانندمشاركت، مضاربه وامثال آن گرفته باشند، درصورت تخلف از قرارداد عقد باطل است وتصرف در پول گرفته شده جايز نيست.</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8680412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4" y="260350"/>
            <a:ext cx="8010891"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a:ln w="0"/>
                <a:solidFill>
                  <a:srgbClr val="7030A0"/>
                </a:solidFill>
                <a:cs typeface="B Nazanin" pitchFamily="2" charset="-78"/>
              </a:rPr>
              <a:t>8/8-استفاده ازمازادوام  هزینه شده درموارد توافق                                                                                           س16)وام مسكني كه سپاه مي دهد به پايوران و پايوران مقداري خرج مسكن مي كنند و با مازاد آن وسيله نقليه مي خرند  يا خريدهاي ديگر دارند </a:t>
            </a:r>
            <a:endParaRPr lang="fa-IR" sz="2400" b="1" cap="all" dirty="0" smtClean="0">
              <a:ln w="0"/>
              <a:solidFill>
                <a:srgbClr val="7030A0"/>
              </a:solidFill>
              <a:cs typeface="B Nazanin" pitchFamily="2" charset="-78"/>
            </a:endParaRPr>
          </a:p>
          <a:p>
            <a:pPr algn="ctr" rtl="1">
              <a:lnSpc>
                <a:spcPct val="150000"/>
              </a:lnSpc>
              <a:defRPr/>
            </a:pPr>
            <a:r>
              <a:rPr lang="fa-IR" sz="2400" b="1" cap="all" dirty="0" smtClean="0">
                <a:ln w="0"/>
                <a:solidFill>
                  <a:srgbClr val="7030A0"/>
                </a:solidFill>
                <a:cs typeface="B Nazanin" pitchFamily="2" charset="-78"/>
              </a:rPr>
              <a:t>حكم </a:t>
            </a:r>
            <a:r>
              <a:rPr lang="fa-IR" sz="2400" b="1" cap="all" dirty="0">
                <a:ln w="0"/>
                <a:solidFill>
                  <a:srgbClr val="7030A0"/>
                </a:solidFill>
                <a:cs typeface="B Nazanin" pitchFamily="2" charset="-78"/>
              </a:rPr>
              <a:t>آن چگونه است؟</a:t>
            </a:r>
          </a:p>
          <a:p>
            <a:pPr algn="ctr" rtl="1">
              <a:lnSpc>
                <a:spcPct val="150000"/>
              </a:lnSpc>
              <a:defRPr/>
            </a:pPr>
            <a:r>
              <a:rPr lang="fa-IR" sz="2400" b="1" cap="all" dirty="0">
                <a:ln w="0"/>
                <a:solidFill>
                  <a:srgbClr val="7030A0"/>
                </a:solidFill>
                <a:cs typeface="B Nazanin" pitchFamily="2" charset="-78"/>
              </a:rPr>
              <a:t>ج)هزينه كردن وام هاي دريافتي در غير موضوع وام جايز نيست ، لذا اگر مبلغ بيشتر وام براي موضوعي كه دريافت شده هزينه شود و بيش از آن مورد نياز نبوده و مبلغ باقيمانده نيز مبلغ قابل توجه نباشد ، مصرف كردن آن در موارد ديگر اشكال ندارد.</a:t>
            </a:r>
          </a:p>
          <a:p>
            <a:pPr algn="ctr" rtl="1">
              <a:lnSpc>
                <a:spcPct val="150000"/>
              </a:lnSpc>
              <a:defRPr/>
            </a:pPr>
            <a:r>
              <a:rPr lang="fa-IR" sz="2400" b="1" cap="all" dirty="0">
                <a:ln w="0"/>
                <a:solidFill>
                  <a:srgbClr val="7030A0"/>
                </a:solidFill>
                <a:cs typeface="B Nazanin" pitchFamily="2" charset="-78"/>
              </a:rPr>
              <a:t>البته در صورت وجود ضابطه و مقررات در اين مورد ، بايد رعايت شود</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1088740"/>
            <a:ext cx="7560841" cy="4558875"/>
          </a:xfrm>
        </p:spPr>
        <p:txBody>
          <a:bodyPr>
            <a:noAutofit/>
          </a:bodyPr>
          <a:lstStyle/>
          <a:p>
            <a:pPr marL="0" indent="0" algn="ctr">
              <a:lnSpc>
                <a:spcPct val="150000"/>
              </a:lnSpc>
              <a:buNone/>
            </a:pPr>
            <a:r>
              <a:rPr lang="fa-IR" sz="2400" b="1" cap="all" dirty="0" smtClean="0">
                <a:ln w="0"/>
                <a:solidFill>
                  <a:srgbClr val="7030A0"/>
                </a:solidFill>
                <a:cs typeface="B Nazanin" pitchFamily="2" charset="-78"/>
              </a:rPr>
              <a:t>8/9-دریافت </a:t>
            </a:r>
            <a:r>
              <a:rPr lang="fa-IR" sz="2400" b="1" cap="all" dirty="0">
                <a:ln w="0"/>
                <a:solidFill>
                  <a:srgbClr val="7030A0"/>
                </a:solidFill>
                <a:cs typeface="B Nazanin" pitchFamily="2" charset="-78"/>
              </a:rPr>
              <a:t>وام بااسنادصوری</a:t>
            </a:r>
            <a:endParaRPr lang="en-US" sz="2400" b="1" cap="all" dirty="0">
              <a:ln w="0"/>
              <a:solidFill>
                <a:srgbClr val="7030A0"/>
              </a:solidFill>
              <a:cs typeface="B Nazanin" pitchFamily="2" charset="-78"/>
            </a:endParaRPr>
          </a:p>
          <a:p>
            <a:pPr marL="0" indent="0" algn="ctr">
              <a:lnSpc>
                <a:spcPct val="150000"/>
              </a:lnSpc>
              <a:buNone/>
            </a:pPr>
            <a:r>
              <a:rPr lang="fa-IR" sz="2400" b="1" cap="all" dirty="0">
                <a:ln w="0"/>
                <a:solidFill>
                  <a:srgbClr val="7030A0"/>
                </a:solidFill>
                <a:cs typeface="B Nazanin" pitchFamily="2" charset="-78"/>
              </a:rPr>
              <a:t>س17)دريافت وام مسكن با ارائه اسناد و مدارك صوري چه حکمی دارد؟</a:t>
            </a:r>
            <a:endParaRPr lang="en-US" sz="2400" b="1" cap="all" dirty="0">
              <a:ln w="0"/>
              <a:solidFill>
                <a:srgbClr val="7030A0"/>
              </a:solidFill>
              <a:cs typeface="B Nazanin" pitchFamily="2" charset="-78"/>
            </a:endParaRPr>
          </a:p>
          <a:p>
            <a:pPr marL="0" indent="0" algn="ctr">
              <a:lnSpc>
                <a:spcPct val="150000"/>
              </a:lnSpc>
              <a:buNone/>
            </a:pPr>
            <a:r>
              <a:rPr lang="fa-IR" sz="2400" b="1" cap="all" dirty="0">
                <a:ln w="0"/>
                <a:solidFill>
                  <a:srgbClr val="7030A0"/>
                </a:solidFill>
                <a:cs typeface="B Nazanin" pitchFamily="2" charset="-78"/>
              </a:rPr>
              <a:t>ج) تهيّه هرگونه سند صوري و اقدام مالي و پولي با اسناد غيرواقعي، شرعاً جايز نيست و براي پرداخت كننده و دريافت كننده مسئوليت شرعي و ضمان دارد. اگر نارسائي در قانون مقررات وجود دارد، بايد متصديان امر از راه صحيح و قانوني اقدام به اصلاح ضوابط و مقررات نموده و مشكل كاركنان را حل نمايند تا آنان را به تخلف شرعي و قانوني نكشانند.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36100162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043073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873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20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319027" y="773705"/>
            <a:ext cx="8505945" cy="3970318"/>
          </a:xfrm>
          <a:prstGeom prst="rect">
            <a:avLst/>
          </a:prstGeom>
        </p:spPr>
        <p:txBody>
          <a:bodyPr wrap="square">
            <a:spAutoFit/>
          </a:bodyPr>
          <a:lstStyle/>
          <a:p>
            <a:pPr algn="ctr" rtl="1">
              <a:lnSpc>
                <a:spcPct val="150000"/>
              </a:lnSpc>
            </a:pPr>
            <a:r>
              <a:rPr lang="fa-IR" sz="2400" b="1" cap="all" dirty="0" smtClean="0">
                <a:ln w="0"/>
                <a:solidFill>
                  <a:srgbClr val="7030A0"/>
                </a:solidFill>
                <a:cs typeface="B Nazanin" pitchFamily="2" charset="-78"/>
              </a:rPr>
              <a:t>8/10-استفاده </a:t>
            </a:r>
            <a:r>
              <a:rPr lang="fa-IR" sz="2400" b="1" cap="all" dirty="0">
                <a:ln w="0"/>
                <a:solidFill>
                  <a:srgbClr val="7030A0"/>
                </a:solidFill>
                <a:cs typeface="B Nazanin" pitchFamily="2" charset="-78"/>
              </a:rPr>
              <a:t>ازامکانات وتسهیلات مشترک بیش ازحدمتعارف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س18) فردی که به دليل وسواسي بودن همسرش، از آب و گاز بیشتر نسبت به دیگر ساكنين مجتمع استفاده می کند تکلیفش چیست؟در صورتي كه وقت پرداخت به صورت مشترك عمل مي‌شود، مسؤولين هم از ابتدا كنتور گاز نصب نكرده‌اند. تكليف ما چيست؟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ج)اولا: وسواس و مصرف بيش از حد و اسراف حرام است؛ثانیا: در صورتي كه مصرف بيش از حد متعارف باشد،باید رضايت ساكنين جلب شود.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264550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86535" y="394693"/>
            <a:ext cx="837093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0"/>
                <a:solidFill>
                  <a:srgbClr val="7030A0"/>
                </a:solidFill>
                <a:cs typeface="B Nazanin" pitchFamily="2" charset="-78"/>
              </a:rPr>
              <a:t>8/11-حکم </a:t>
            </a:r>
            <a:r>
              <a:rPr lang="fa-IR" sz="2400" b="1" cap="all" dirty="0">
                <a:ln w="0"/>
                <a:solidFill>
                  <a:srgbClr val="7030A0"/>
                </a:solidFill>
                <a:cs typeface="B Nazanin" pitchFamily="2" charset="-78"/>
              </a:rPr>
              <a:t>هدایای اعطایی در همایشها وسمینارها</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س19)در سمينارها و مراسم‌هاي مختلف از طرف مسؤولين مافوق يا مسؤوليني كه در رده خدمتي مسؤوليت دارند هدايائي مانند قاب‌هاي مختلف، لوح تقدير، كتاب ومانندآن به مسؤولين داده مي‌شود لطفاً بفرمائيد آيا اين گونه اقلام را مي‌توان به عنوان اموال شخصي مورد استفاده قرار داد يا بايد در زُمره اموال بيت‌المال محسوب گردد؟</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ج)هدایای مختلف احکام مختلف دارد:</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1. هدايايي كه به جمع پاسداران تعلق مي‌گيرد مثل هداياي روز زن بلااشكال مي‌باشد.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2. هدايايي كه به عموم شركت‌كنندگان در يك گردهمايي يا مانور و... اعطاء مي‌شود بلااشكال مي‌باشد. </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753925"/>
            <a:ext cx="769585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0"/>
                <a:solidFill>
                  <a:srgbClr val="7030A0"/>
                </a:solidFill>
                <a:latin typeface="+mn-lt"/>
                <a:ea typeface="+mn-ea"/>
                <a:cs typeface="B Nazanin" pitchFamily="2" charset="-78"/>
              </a:rPr>
              <a:t>3. هدايايي كه عموماً زمان توديع به مسؤولين و فرماندهان اعطاء مي‌شود برحسب تدابير مقام معظم رهبري و ابلاغيه ستاد فرماندهي كل قوا ممنوع مي‌باشد. </a:t>
            </a:r>
            <a:r>
              <a:rPr lang="en-US" sz="2400" b="1" cap="all" dirty="0">
                <a:ln w="0"/>
                <a:solidFill>
                  <a:srgbClr val="7030A0"/>
                </a:solidFill>
                <a:latin typeface="+mn-lt"/>
                <a:ea typeface="+mn-ea"/>
                <a:cs typeface="B Nazanin" pitchFamily="2" charset="-78"/>
              </a:rPr>
              <a:t/>
            </a:r>
            <a:br>
              <a:rPr lang="en-US" sz="2400" b="1" cap="all" dirty="0">
                <a:ln w="0"/>
                <a:solidFill>
                  <a:srgbClr val="7030A0"/>
                </a:solidFill>
                <a:latin typeface="+mn-lt"/>
                <a:ea typeface="+mn-ea"/>
                <a:cs typeface="B Nazanin" pitchFamily="2" charset="-78"/>
              </a:rPr>
            </a:br>
            <a:r>
              <a:rPr lang="fa-IR" sz="2400" b="1" cap="all" dirty="0">
                <a:ln w="0"/>
                <a:solidFill>
                  <a:srgbClr val="7030A0"/>
                </a:solidFill>
                <a:latin typeface="+mn-lt"/>
                <a:ea typeface="+mn-ea"/>
                <a:cs typeface="B Nazanin" pitchFamily="2" charset="-78"/>
              </a:rPr>
              <a:t>4. هدايايي مثل لوح يادبود و يا قاب عكس و... به مسؤولين اعطاء مي‌شود بلااشكال مي‌باشد. </a:t>
            </a:r>
            <a:r>
              <a:rPr lang="en-US" sz="2400" b="1" cap="all" dirty="0">
                <a:ln w="0"/>
                <a:solidFill>
                  <a:srgbClr val="7030A0"/>
                </a:solidFill>
                <a:latin typeface="+mn-lt"/>
                <a:ea typeface="+mn-ea"/>
                <a:cs typeface="B Nazanin" pitchFamily="2" charset="-78"/>
              </a:rPr>
              <a:t/>
            </a:r>
            <a:br>
              <a:rPr lang="en-US" sz="2400" b="1" cap="all" dirty="0">
                <a:ln w="0"/>
                <a:solidFill>
                  <a:srgbClr val="7030A0"/>
                </a:solidFill>
                <a:latin typeface="+mn-lt"/>
                <a:ea typeface="+mn-ea"/>
                <a:cs typeface="B Nazanin" pitchFamily="2" charset="-78"/>
              </a:rPr>
            </a:br>
            <a:r>
              <a:rPr lang="fa-IR" sz="2400" b="1" cap="all" dirty="0">
                <a:ln w="0"/>
                <a:solidFill>
                  <a:srgbClr val="7030A0"/>
                </a:solidFill>
                <a:latin typeface="+mn-lt"/>
                <a:ea typeface="+mn-ea"/>
                <a:cs typeface="B Nazanin" pitchFamily="2" charset="-78"/>
              </a:rPr>
              <a:t>5. هدايايي كه عموماً به هيأت‌هاي بازرسي و يا فرمانده يا مسؤول يك رده از زير مجموعه خود داده مي‌شود جايز نيست. </a:t>
            </a:r>
            <a:r>
              <a:rPr lang="en-US" sz="2400" b="1" cap="all" dirty="0">
                <a:ln w="0"/>
                <a:solidFill>
                  <a:srgbClr val="7030A0"/>
                </a:solidFill>
                <a:latin typeface="+mn-lt"/>
                <a:ea typeface="+mn-ea"/>
                <a:cs typeface="B Nazanin" pitchFamily="2" charset="-78"/>
              </a:rPr>
              <a:t/>
            </a:r>
            <a:br>
              <a:rPr lang="en-US" sz="2400" b="1" cap="all" dirty="0">
                <a:ln w="0"/>
                <a:solidFill>
                  <a:srgbClr val="7030A0"/>
                </a:solidFill>
                <a:latin typeface="+mn-lt"/>
                <a:ea typeface="+mn-ea"/>
                <a:cs typeface="B Nazanin" pitchFamily="2" charset="-78"/>
              </a:rPr>
            </a:br>
            <a:r>
              <a:rPr lang="fa-IR" sz="2400" b="1" cap="all" dirty="0">
                <a:ln w="0"/>
                <a:solidFill>
                  <a:srgbClr val="7030A0"/>
                </a:solidFill>
                <a:latin typeface="+mn-lt"/>
                <a:ea typeface="+mn-ea"/>
                <a:cs typeface="B Nazanin" pitchFamily="2" charset="-78"/>
              </a:rPr>
              <a:t>6. اعطاي جوايز در چارچوب آيين‌نامه انضباطي كه در واقع تشويق پرسنل و كمك در جهت ترويج اقدامات شايسته مي‌باشد بلااشكال مي‌باشد.</a:t>
            </a:r>
            <a:endParaRPr lang="en-US" sz="2400" b="1" cap="all" dirty="0">
              <a:ln w="0"/>
              <a:solidFill>
                <a:srgbClr val="7030A0"/>
              </a:solidFill>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483895"/>
            <a:ext cx="846094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smtClean="0">
                <a:ln w="0"/>
                <a:solidFill>
                  <a:srgbClr val="7030A0"/>
                </a:solidFill>
                <a:latin typeface="+mn-lt"/>
                <a:ea typeface="+mn-ea"/>
                <a:cs typeface="B Nazanin" pitchFamily="2" charset="-78"/>
              </a:rPr>
              <a:t>8/12-حکم </a:t>
            </a:r>
            <a:r>
              <a:rPr lang="fa-IR" sz="2800" b="1" cap="all" dirty="0">
                <a:ln w="0"/>
                <a:solidFill>
                  <a:srgbClr val="7030A0"/>
                </a:solidFill>
                <a:latin typeface="+mn-lt"/>
                <a:ea typeface="+mn-ea"/>
                <a:cs typeface="B Nazanin" pitchFamily="2" charset="-78"/>
              </a:rPr>
              <a:t>هدایای واگذاری به سپاه توسط سازمانها وافراد خیرّ</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س20) هدايايي كه توسط سازمان‌ها و افراد خيّر به سپاه واگذار مي‌گردد،چه حکمی دارد؟</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ج)بطور كلي ، هدايايي كه توسط سازمان‌ها و افراد خيّر به سپاه واگذار مي‌گردد با رعايت شرايط ذيل بلامانع مي‌باشد: </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1. كمك از طرف افراد داوطلبانه و با ميل و رغبت باشد. </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2. موجب تضعيف و موقعيت و اعتبار سپاه نگردد. </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3. در راستاي اهداف اهداءكنندگان باشد. </a:t>
            </a:r>
            <a:r>
              <a:rPr lang="en-US" sz="2800" b="1" cap="all" dirty="0">
                <a:ln w="0"/>
                <a:solidFill>
                  <a:srgbClr val="7030A0"/>
                </a:solidFill>
                <a:latin typeface="+mn-lt"/>
                <a:ea typeface="+mn-ea"/>
                <a:cs typeface="B Nazanin" pitchFamily="2" charset="-78"/>
              </a:rPr>
              <a:t/>
            </a:r>
            <a:br>
              <a:rPr lang="en-US" sz="2800" b="1" cap="all" dirty="0">
                <a:ln w="0"/>
                <a:solidFill>
                  <a:srgbClr val="7030A0"/>
                </a:solidFill>
                <a:latin typeface="+mn-lt"/>
                <a:ea typeface="+mn-ea"/>
                <a:cs typeface="B Nazanin" pitchFamily="2" charset="-78"/>
              </a:rPr>
            </a:br>
            <a:r>
              <a:rPr lang="fa-IR" sz="2800" b="1" cap="all" dirty="0">
                <a:ln w="0"/>
                <a:solidFill>
                  <a:srgbClr val="7030A0"/>
                </a:solidFill>
                <a:latin typeface="+mn-lt"/>
                <a:ea typeface="+mn-ea"/>
                <a:cs typeface="B Nazanin" pitchFamily="2" charset="-78"/>
              </a:rPr>
              <a:t>4. تحت نظر بالاترين رده مربوطه (نمايندگي و فرماندهي) هزينه گردد.</a:t>
            </a:r>
            <a:endParaRPr lang="en-US" sz="2800" b="1" cap="all" dirty="0">
              <a:ln w="0"/>
              <a:solidFill>
                <a:srgbClr val="7030A0"/>
              </a:solidFill>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188640"/>
            <a:ext cx="8685965" cy="4558875"/>
          </a:xfrm>
        </p:spPr>
        <p:txBody>
          <a:bodyPr>
            <a:noAutofit/>
          </a:bodyPr>
          <a:lstStyle/>
          <a:p>
            <a:pPr marL="0" indent="0" algn="ctr">
              <a:lnSpc>
                <a:spcPct val="150000"/>
              </a:lnSpc>
              <a:buNone/>
            </a:pPr>
            <a:r>
              <a:rPr lang="fa-IR" sz="2800" b="1" cap="all" dirty="0" smtClean="0">
                <a:ln w="0"/>
                <a:solidFill>
                  <a:srgbClr val="7030A0"/>
                </a:solidFill>
                <a:cs typeface="B Nazanin" pitchFamily="2" charset="-78"/>
              </a:rPr>
              <a:t>8/13-هدیه </a:t>
            </a:r>
            <a:r>
              <a:rPr lang="fa-IR" sz="2800" b="1" cap="all" dirty="0">
                <a:ln w="0"/>
                <a:solidFill>
                  <a:srgbClr val="7030A0"/>
                </a:solidFill>
                <a:cs typeface="B Nazanin" pitchFamily="2" charset="-78"/>
              </a:rPr>
              <a:t>دادن ازبیت المال به افراد</a:t>
            </a:r>
            <a:endParaRPr lang="en-US" sz="2800" b="1" cap="all" dirty="0">
              <a:ln w="0"/>
              <a:solidFill>
                <a:srgbClr val="7030A0"/>
              </a:solidFill>
              <a:cs typeface="B Nazanin" pitchFamily="2" charset="-78"/>
            </a:endParaRPr>
          </a:p>
          <a:p>
            <a:pPr marL="0" indent="0" algn="ctr">
              <a:lnSpc>
                <a:spcPct val="150000"/>
              </a:lnSpc>
              <a:buNone/>
            </a:pPr>
            <a:r>
              <a:rPr lang="fa-IR" sz="2800" b="1" cap="all" dirty="0">
                <a:ln w="0"/>
                <a:solidFill>
                  <a:srgbClr val="7030A0"/>
                </a:solidFill>
                <a:cs typeface="B Nazanin" pitchFamily="2" charset="-78"/>
              </a:rPr>
              <a:t>س21)آيا بردن هديه جهت بازديد يا عيادت از همكاران پاسدار از بودجه بيت المال جايز است يا خير؟</a:t>
            </a:r>
            <a:endParaRPr lang="en-US" sz="2800" b="1" cap="all" dirty="0">
              <a:ln w="0"/>
              <a:solidFill>
                <a:srgbClr val="7030A0"/>
              </a:solidFill>
              <a:cs typeface="B Nazanin" pitchFamily="2" charset="-78"/>
            </a:endParaRPr>
          </a:p>
          <a:p>
            <a:pPr marL="0" indent="0" algn="ctr">
              <a:lnSpc>
                <a:spcPct val="150000"/>
              </a:lnSpc>
              <a:buNone/>
            </a:pPr>
            <a:r>
              <a:rPr lang="fa-IR" sz="2800" b="1" cap="all" dirty="0">
                <a:ln w="0"/>
                <a:solidFill>
                  <a:srgbClr val="7030A0"/>
                </a:solidFill>
                <a:cs typeface="B Nazanin" pitchFamily="2" charset="-78"/>
              </a:rPr>
              <a:t>ج)بطور كلي هديه دادن به افراد در چارچوب ضوابط و مقررات مانعي ندارد. ولي مصرف نمودن بيت المال در غير مواردي كه اجازه داده شده در حكم غصب و موجب ضمان مي باشد. </a:t>
            </a:r>
            <a:endParaRPr lang="en-US" sz="2800" b="1" cap="all" dirty="0">
              <a:ln w="0"/>
              <a:solidFill>
                <a:srgbClr val="7030A0"/>
              </a:solidFill>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564" y="1223755"/>
            <a:ext cx="8100901"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smtClean="0">
                <a:ln w="0"/>
                <a:solidFill>
                  <a:srgbClr val="7030A0"/>
                </a:solidFill>
                <a:latin typeface="+mn-lt"/>
                <a:ea typeface="+mn-ea"/>
                <a:cs typeface="B Nazanin" pitchFamily="2" charset="-78"/>
              </a:rPr>
              <a:t>8/14- </a:t>
            </a:r>
            <a:r>
              <a:rPr lang="fa-IR" sz="2400" b="1" cap="all" dirty="0">
                <a:ln w="0"/>
                <a:solidFill>
                  <a:srgbClr val="7030A0"/>
                </a:solidFill>
                <a:latin typeface="+mn-lt"/>
                <a:ea typeface="+mn-ea"/>
                <a:cs typeface="B Nazanin" pitchFamily="2" charset="-78"/>
              </a:rPr>
              <a:t>بیمه عمر وپرداخت بعداز وفات</a:t>
            </a:r>
            <a:r>
              <a:rPr lang="en-US" sz="2400" b="1" cap="all" dirty="0">
                <a:ln w="0"/>
                <a:solidFill>
                  <a:srgbClr val="7030A0"/>
                </a:solidFill>
                <a:latin typeface="+mn-lt"/>
                <a:ea typeface="+mn-ea"/>
                <a:cs typeface="B Nazanin" pitchFamily="2" charset="-78"/>
              </a:rPr>
              <a:t/>
            </a:r>
            <a:br>
              <a:rPr lang="en-US" sz="2400" b="1" cap="all" dirty="0">
                <a:ln w="0"/>
                <a:solidFill>
                  <a:srgbClr val="7030A0"/>
                </a:solidFill>
                <a:latin typeface="+mn-lt"/>
                <a:ea typeface="+mn-ea"/>
                <a:cs typeface="B Nazanin" pitchFamily="2" charset="-78"/>
              </a:rPr>
            </a:br>
            <a:r>
              <a:rPr lang="fa-IR" sz="2400" b="1" cap="all" dirty="0">
                <a:ln w="0"/>
                <a:solidFill>
                  <a:srgbClr val="7030A0"/>
                </a:solidFill>
                <a:latin typeface="+mn-lt"/>
                <a:ea typeface="+mn-ea"/>
                <a:cs typeface="B Nazanin" pitchFamily="2" charset="-78"/>
              </a:rPr>
              <a:t>س22)كاركنان در زمان حيات خود فرم سهميه بيمه عمر را بطور اختياري تكميل مي نمايند كه چند درصد از سهم بيمه عمر خود را بعد از فوتش به افراد كه مشخص مي نمايد پرداخت نمايد و بعضاً تمام سهم بيمه عمر را به همسر و يا يكي از فرزندان تعيين مي نمايند؛ آيا تعيين سهم بيمه عمر افراد براي پرداخت بعد از مرگ وجهه شرعي دارد ؟</a:t>
            </a:r>
            <a:r>
              <a:rPr lang="en-US" sz="4000" dirty="0"/>
              <a:t/>
            </a:r>
            <a:br>
              <a:rPr lang="en-US" sz="4000" dirty="0"/>
            </a:br>
            <a:r>
              <a:rPr lang="fa-IR" sz="2400" b="1" cap="all" dirty="0">
                <a:ln w="0"/>
                <a:solidFill>
                  <a:srgbClr val="7030A0"/>
                </a:solidFill>
                <a:latin typeface="+mn-lt"/>
                <a:ea typeface="+mn-ea"/>
                <a:cs typeface="B Nazanin" pitchFamily="2" charset="-78"/>
              </a:rPr>
              <a:t>ج)اين امر تابع قرارداد با بيمه است. در صورتي كه قرارداد مابين بيمه گذار و شركت بيمه اين باشد كه بعد از وفات بيمه گذار مبلغ مقرّر به اشخاصي كه او مشخص كرده داده شود، در اين صورت آنچه شركت بيمه مي پردازد حكم ماترك ميت را ندارد و مختص كساني است كه براي دريافت اين مبلغ مشخص شده اند. اجوبه الاستفتائات - س 1954 </a:t>
            </a:r>
            <a:endParaRPr lang="en-US" sz="2400" b="1" cap="all" dirty="0">
              <a:ln w="0"/>
              <a:solidFill>
                <a:srgbClr val="7030A0"/>
              </a:solidFill>
              <a:latin typeface="+mn-lt"/>
              <a:ea typeface="+mn-ea"/>
              <a:cs typeface="B Nazanin" pitchFamily="2" charset="-78"/>
            </a:endParaRPr>
          </a:p>
        </p:txBody>
      </p:sp>
    </p:spTree>
    <p:extLst>
      <p:ext uri="{BB962C8B-B14F-4D97-AF65-F5344CB8AC3E}">
        <p14:creationId xmlns:p14="http://schemas.microsoft.com/office/powerpoint/2010/main" val="15555561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85" y="503675"/>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r>
              <a:rPr lang="ar-SA" sz="5400" b="1" kern="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B Titr" pitchFamily="2" charset="-78"/>
              </a:rPr>
              <a:t>منکرات </a:t>
            </a:r>
            <a:r>
              <a:rPr lang="ar-SA" sz="5400" b="1" kern="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B Titr" pitchFamily="2" charset="-78"/>
              </a:rPr>
              <a:t>خدماتی و </a:t>
            </a:r>
            <a:r>
              <a:rPr lang="ar-SA" sz="5400" b="1" kern="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B Titr" pitchFamily="2" charset="-78"/>
              </a:rPr>
              <a:t>رفاهی</a:t>
            </a:r>
            <a:endParaRPr lang="en-US" sz="5400" b="1" kern="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B Titr" pitchFamily="2" charset="-78"/>
            </a:endParaRPr>
          </a:p>
        </p:txBody>
      </p:sp>
    </p:spTree>
    <p:extLst>
      <p:ext uri="{BB962C8B-B14F-4D97-AF65-F5344CB8AC3E}">
        <p14:creationId xmlns:p14="http://schemas.microsoft.com/office/powerpoint/2010/main" val="393221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873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200000"/>
              </a:lnSpc>
              <a:defRPr/>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ازتسهیلات درمواردغیرمجاز</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 پرداخت ودریافت  هدایاازاموال بیت المال بدون مجوز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 واگذاری و استفاده ازمنازل سازمانی خارج ازضوابط ومقررات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 پرداخت نکردن پول آب ،برق وحق شارژ درمجتمع مسکونی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مراعات نکردن حقوق دیگران درمجتمع مسکونی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 مصرف حق شارژدرغیرمواردتوافق طرفین، مانند مصرف در دیگر شهرکهای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سازمانی</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 بهره برداری ازتسهیلات ممنوعه پس از انفصال یکی ازاعضای خانواده</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20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92057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476545" y="1038436"/>
            <a:ext cx="8505945" cy="71481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۸</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دریافت تسهیلات با اعمال نفوذ،وارائه اطلاعات غلط.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۹</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تضییع حقوق دیگران با استفاده غیرمجاز ازتسهیلات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۰</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-هزینه کردن وام دریافتی درغیرمواردموردتوافق وقرارداد.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۱۱-دریافت تسهیلات خارج </a:t>
            </a:r>
            <a:r>
              <a:rPr lang="fa-IR" sz="24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ازچارچوب</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مقررات </a:t>
            </a:r>
            <a:r>
              <a:rPr lang="fa-IR" sz="24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مانند:دریافت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تسهیلات برای والدین بدون تحت </a:t>
            </a:r>
            <a:r>
              <a:rPr lang="fa-IR" sz="24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تکفل</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فردبودن</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۱۲</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پرداخت ودریافت  هدایاازاموال بیت المال بدون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مجوز</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۱۳-قرض دادن بیت </a:t>
            </a:r>
            <a:r>
              <a:rPr lang="fa-IR" sz="2400" b="1" dirty="0" err="1">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المال</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به کارکنان خارج از محدوده </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قانونی</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۱۴-پخش غیر اذان وقت نماز صبح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بوسيله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بلندگو که موجب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اذيت</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همسايگان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rPr>
              <a:t>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2  Nazanin"/>
              <a:cs typeface="B Nazanin" pitchFamily="2" charset="-78"/>
            </a:endParaRPr>
          </a:p>
          <a:p>
            <a:pPr algn="ctr" rtl="1">
              <a:lnSpc>
                <a:spcPct val="150000"/>
              </a:lnSpc>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pPr>
            <a:endParaRPr lang="fa-IR" sz="1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9400783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1225307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7614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297538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125762502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spcBef>
                <a:spcPct val="20000"/>
              </a:spcBef>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75726669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03775"/>
            <a:ext cx="8229600" cy="1409700"/>
          </a:xfrm>
          <a:effectLst>
            <a:glow rad="63500">
              <a:schemeClr val="accent1">
                <a:satMod val="175000"/>
                <a:alpha val="40000"/>
              </a:schemeClr>
            </a:glow>
          </a:effectLst>
        </p:spPr>
        <p:txBody>
          <a:bodyPr>
            <a:noAutofit/>
          </a:bodyPr>
          <a:lstStyle/>
          <a:p>
            <a:r>
              <a:rPr lang="fa-IR" sz="5400" b="1"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mn-ea"/>
                <a:cs typeface="IranNastaliq" panose="02020505000000020003" pitchFamily="18" charset="0"/>
              </a:rPr>
              <a:t>10)مسائل </a:t>
            </a:r>
            <a:r>
              <a:rPr lang="fa-IR" sz="5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mn-ea"/>
                <a:cs typeface="IranNastaliq" panose="02020505000000020003" pitchFamily="18" charset="0"/>
              </a:rPr>
              <a:t>مربوط به خدمات رفاهی(منازل سازمانی، وام، جوایز وهدایا)</a:t>
            </a:r>
            <a:endParaRPr lang="en-US" sz="5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mn-ea"/>
              <a:cs typeface="IranNastaliq" panose="02020505000000020003" pitchFamily="18" charset="0"/>
            </a:endParaRPr>
          </a:p>
        </p:txBody>
      </p:sp>
    </p:spTree>
    <p:extLst>
      <p:ext uri="{BB962C8B-B14F-4D97-AF65-F5344CB8AC3E}">
        <p14:creationId xmlns:p14="http://schemas.microsoft.com/office/powerpoint/2010/main" val="968795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30" y="2843935"/>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8/1-استفاده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ازتسهیلات درمواردغیرمجاز</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فروشگاه های اتکا و خدمات رفاهی کارکنان بعضی اجناس رابصورت تعاونی و با قیمتی پایین تر ازبازار بوسیله کارت یکسان سازی به پایوران می دهد، بعضی از پایوران از این کارت، برای بستگان خود نیز استفاده می کنند یا خود برای آنان خرید می نمایند ،آیا این نوع استفاده از کارت صحیح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 صورتیکه ضوابط و مقررات سپاه و خدمات رفاهی، خرید از فروشگاه را مشروط و محدود به نیازمندیهای دارندگان کارت یکسان سازی و افراد تحت تکفّل آنان کرده باشد،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مانند دفترچه خدمات درمانی ) استفاده از کارت یکسان سازی برای دیگران جایز 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8826924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98630"/>
            <a:ext cx="8415936" cy="4558875"/>
          </a:xfrm>
        </p:spPr>
        <p:txBody>
          <a:bodyPr>
            <a:noAutofit/>
          </a:bodyPr>
          <a:lstStyle/>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8/2-بهره برداری ازتسهیلات ممنوعه پس از انفصال یکی ازاعضای خانواده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اگر يكي از اعضاء خانواده با ازدواج از خانواده جدا شود و مدتي طول بکشد تا از ليست خارج شود در اين مدت استفاده او ازتسهیلات 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ج)پس از آنكه عضو خانواده ازدواج كرده يا به هرصورت از خانواده منفصل شود ، بايد به مسئولين و مراكز مربوطه اطلاع داده شود ، و پس از آن تاريخ دريافت سهميه بايد طبق مقررات صورت گيرد، و اگر منع شده باشد اشكال دارد</a:t>
            </a:r>
            <a:r>
              <a:rPr lang="ar-SA" dirty="0"/>
              <a:t>. </a:t>
            </a:r>
            <a:endParaRPr lang="en-US" dirty="0"/>
          </a:p>
        </p:txBody>
      </p:sp>
    </p:spTree>
    <p:extLst>
      <p:ext uri="{BB962C8B-B14F-4D97-AF65-F5344CB8AC3E}">
        <p14:creationId xmlns:p14="http://schemas.microsoft.com/office/powerpoint/2010/main" val="142169115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590" y="2438890"/>
            <a:ext cx="738082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8/3-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دریافت تسهیلات بااعمال نفوذ وارائه اطلاعات غلط                                                                                                          </a:t>
            </a:r>
            <a:r>
              <a:rPr lang="en-US" dirty="0"/>
              <a:t/>
            </a:r>
            <a:br>
              <a:rPr lang="en-US" dirty="0"/>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س3) كسي كه واجد شرائط دريافت وام ، تسهيلات و خدمات نباشد و با اعمال نفوذ برخلاف مقررّات دريافت كند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چه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حکمی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کتمان اطلاعات و ارائه مطالب غلط  جایز نیست و اگر تاثير در دريافت وام و تسهيلات داشته باشد بصورتي كه اگر اطلاعات كامل داده مي شد ، وام وتسهيلات شامل وي نمي شد ، دريافت جايز نيست و بايد عودت دهد.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955681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908720"/>
            <a:ext cx="846094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8/4-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استفاده ازتسهیلات  برخلاف  ضوابط ومقررات  </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 از طرف مرکز خدمات رفاهی جهت تشرف به مشهد مقدّس برای خانواده و افراد تحت تکفل سهمیّه هتل اختصاص داده اند. آیا می توان به جای فرزندان داماد ، دختر و نوه را به همراه برد؟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اینگونه امور تابع ضوابط و مقررّات است ،اگر برخلاف مقررات وضوابط باشدجایزنیست.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70876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590" y="908720"/>
            <a:ext cx="769585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س5</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به قصد پایین آوردن هزینه زندگی والدین ، آنان را تحت تکفل معرفی کرده و تحت پوشش سپاه درآوردم،  در صورتی که طبق مقررات ،مجاز به دریافت دفترچه برای والدین</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نبوده‎ام تکلیف چیست؟</a:t>
            </a:r>
            <a:r>
              <a:rPr lang="en-US" dirty="0"/>
              <a:t/>
            </a:r>
            <a:br>
              <a:rPr lang="en-US" dirty="0"/>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 صورتی که از نظر مقررات والدین شما مشمول ضوابط اخذ دفترچه نبوده اند،اشکال دارد وچنانچه از دفترچه استفاده کرده باشید ضامن هستیدو باید ما به التفاوت را به بیمه عودت دهید.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350038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8669</TotalTime>
  <Words>1478</Words>
  <Application>Microsoft Office PowerPoint</Application>
  <PresentationFormat>On-screen Show (4:3)</PresentationFormat>
  <Paragraphs>93</Paragraphs>
  <Slides>32</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2  Nazanin</vt: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10)مسائل مربوط به خدمات رفاهی(منازل سازمانی، وام، جوایز وهدایا)</vt:lpstr>
      <vt:lpstr>8/1-استفاده ازتسهیلات درمواردغیرمجاز س1) فروشگاه های اتکا و خدمات رفاهی کارکنان بعضی اجناس رابصورت تعاونی و با قیمتی پایین تر ازبازار بوسیله کارت یکسان سازی به پایوران می دهد، بعضی از پایوران از این کارت، برای بستگان خود نیز استفاده می کنند یا خود برای آنان خرید می نمایند ،آیا این نوع استفاده از کارت صحیح است؟ ج) در صورتیکه ضوابط و مقررات سپاه و خدمات رفاهی، خرید از فروشگاه را مشروط و محدود به نیازمندیهای دارندگان کارت یکسان سازی و افراد تحت تکفّل آنان کرده باشد، ( مانند دفترچه خدمات درمانی ) استفاده از کارت یکسان سازی برای دیگران جایز نیست .</vt:lpstr>
      <vt:lpstr>PowerPoint Presentation</vt:lpstr>
      <vt:lpstr>8/3- دریافت تسهیلات بااعمال نفوذ وارائه اطلاعات غلط                                                                                                           س3) كسي كه واجد شرائط دريافت وام ، تسهيلات و خدمات نباشد و با اعمال نفوذ برخلاف مقررّات دريافت كند، چه حکمی دارد؟ ج: کتمان اطلاعات و ارائه مطالب غلط  جایز نیست و اگر تاثير در دريافت وام و تسهيلات داشته باشد بصورتي كه اگر اطلاعات كامل داده مي شد ، وام وتسهيلات شامل وي نمي شد ، دريافت جايز نيست و بايد عودت دهد.</vt:lpstr>
      <vt:lpstr>8/4- استفاده ازتسهیلات  برخلاف  ضوابط ومقررات   س4) از طرف مرکز خدمات رفاهی جهت تشرف به مشهد مقدّس برای خانواده و افراد تحت تکفل سهمیّه هتل اختصاص داده اند. آیا می توان به جای فرزندان داماد ، دختر و نوه را به همراه برد؟ ج اینگونه امور تابع ضوابط و مقررّات است ،اگر برخلاف مقررات وضوابط باشدجایزنیست. </vt:lpstr>
      <vt:lpstr>س5) به قصد پایین آوردن هزینه زندگی والدین ، آنان را تحت تکفل معرفی کرده و تحت پوشش سپاه درآوردم،  در صورتی که طبق مقررات ،مجاز به دریافت دفترچه برای والدین  نبوده‎ام تکلیف چیست؟ ج- در صورتی که از نظر مقررات والدین شما مشمول ضوابط اخذ دفترچه نبوده اند،اشکال دارد وچنانچه از دفترچه استفاده کرده باشید ضامن هستیدو باید ما به التفاوت را به بیمه عودت دهید.</vt:lpstr>
      <vt:lpstr>س6)افرادي كه در شهر محل خدمت خود داراي مسكن بوده و قانوناً واجد شرايط دريافت خانه سازماني نمي‌باشند ولي با كتمان آن در خانه سازماني ساكن هستند چه حكمي دارد؟ ج)سكونت در خانه‌هاي سازماني ضابطه و مقررات خاص خود را دارد كه بايد بر طبق آن عمل شود و خلاف آن جايز نيست و ضمان هم دارد.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هدايايي كه عموماً زمان توديع به مسؤولين و فرماندهان اعطاء مي‌شود برحسب تدابير مقام معظم رهبري و ابلاغيه ستاد فرماندهي كل قوا ممنوع مي‌باشد.  4. هدايايي مثل لوح يادبود و يا قاب عكس و... به مسؤولين اعطاء مي‌شود بلااشكال مي‌باشد.  5. هدايايي كه عموماً به هيأت‌هاي بازرسي و يا فرمانده يا مسؤول يك رده از زير مجموعه خود داده مي‌شود جايز نيست.  6. اعطاي جوايز در چارچوب آيين‌نامه انضباطي كه در واقع تشويق پرسنل و كمك در جهت ترويج اقدامات شايسته مي‌باشد بلااشكال مي‌باشد.</vt:lpstr>
      <vt:lpstr>8/12-حکم هدایای واگذاری به سپاه توسط سازمانها وافراد خیرّ س20) هدايايي كه توسط سازمان‌ها و افراد خيّر به سپاه واگذار مي‌گردد،چه حکمی دارد؟ ج)بطور كلي ، هدايايي كه توسط سازمان‌ها و افراد خيّر به سپاه واگذار مي‌گردد با رعايت شرايط ذيل بلامانع مي‌باشد:  1. كمك از طرف افراد داوطلبانه و با ميل و رغبت باشد.  2. موجب تضعيف و موقعيت و اعتبار سپاه نگردد.  3. در راستاي اهداف اهداءكنندگان باشد.  4. تحت نظر بالاترين رده مربوطه (نمايندگي و فرماندهي) هزينه گردد.</vt:lpstr>
      <vt:lpstr>PowerPoint Presentation</vt:lpstr>
      <vt:lpstr>8/14- بیمه عمر وپرداخت بعداز وفات س22)كاركنان در زمان حيات خود فرم سهميه بيمه عمر را بطور اختياري تكميل مي نمايند كه چند درصد از سهم بيمه عمر خود را بعد از فوتش به افراد كه مشخص مي نمايد پرداخت نمايد و بعضاً تمام سهم بيمه عمر را به همسر و يا يكي از فرزندان تعيين مي نمايند؛ آيا تعيين سهم بيمه عمر افراد براي پرداخت بعد از مرگ وجهه شرعي دارد ؟ ج)اين امر تابع قرارداد با بيمه است. در صورتي كه قرارداد مابين بيمه گذار و شركت بيمه اين باشد كه بعد از وفات بيمه گذار مبلغ مقرّر به اشخاصي كه او مشخص كرده داده شود، در اين صورت آنچه شركت بيمه مي پردازد حكم ماترك ميت را ندارد و مختص كساني است كه براي دريافت اين مبلغ مشخص شده اند. اجوبه الاستفتائات - س 1954 </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887</cp:revision>
  <dcterms:created xsi:type="dcterms:W3CDTF">2010-12-13T04:41:37Z</dcterms:created>
  <dcterms:modified xsi:type="dcterms:W3CDTF">2021-10-18T04:17:32Z</dcterms:modified>
</cp:coreProperties>
</file>